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2" r:id="rId4"/>
    <p:sldId id="270" r:id="rId5"/>
    <p:sldId id="271" r:id="rId6"/>
    <p:sldId id="275" r:id="rId7"/>
    <p:sldId id="276" r:id="rId8"/>
    <p:sldId id="277" r:id="rId9"/>
    <p:sldId id="278" r:id="rId10"/>
    <p:sldId id="279" r:id="rId11"/>
    <p:sldId id="280" r:id="rId12"/>
    <p:sldId id="281" r:id="rId13"/>
    <p:sldId id="282" r:id="rId14"/>
    <p:sldId id="283" r:id="rId15"/>
    <p:sldId id="284" r:id="rId16"/>
    <p:sldId id="285" r:id="rId17"/>
    <p:sldId id="267" r:id="rId18"/>
  </p:sldIdLst>
  <p:sldSz cx="9144000" cy="6858000" type="screen4x3"/>
  <p:notesSz cx="6858000" cy="9144000"/>
  <p:embeddedFontLst>
    <p:embeddedFont>
      <p:font typeface="Roboto" panose="02000000000000000000" pitchFamily="2" charset="0"/>
      <p:regular r:id="rId21"/>
      <p:bold r:id="rId22"/>
      <p:italic r:id="rId23"/>
      <p:boldItalic r:id="rId24"/>
    </p:embeddedFont>
    <p:embeddedFont>
      <p:font typeface="Calibri" panose="020F0502020204030204" pitchFamily="34" charset="0"/>
      <p:regular r:id="rId25"/>
      <p:bold r:id="rId26"/>
      <p:italic r:id="rId27"/>
      <p:boldItalic r:id="rId28"/>
    </p:embeddedFont>
    <p:embeddedFont>
      <p:font typeface="Twinkl" pitchFamily="2"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6699CC"/>
    <a:srgbClr val="8EB4DA"/>
    <a:srgbClr val="336699"/>
    <a:srgbClr val="DAF0FE"/>
    <a:srgbClr val="ACDDFC"/>
    <a:srgbClr val="18A0DB"/>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5" autoAdjust="0"/>
    <p:restoredTop sz="94660"/>
  </p:normalViewPr>
  <p:slideViewPr>
    <p:cSldViewPr snapToGrid="0" showGuides="1">
      <p:cViewPr varScale="1">
        <p:scale>
          <a:sx n="92" d="100"/>
          <a:sy n="92" d="100"/>
        </p:scale>
        <p:origin x="360"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early-years-understanding-the-world/early-years-places/early-years-arctic"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2" Type="http://schemas.openxmlformats.org/officeDocument/2006/relationships/hyperlink" Target="https://www.twinkl.co.uk/resources/early-years-understanding-the-world/early-years-places/early-years-arctic"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EEB92685-150A-4516-A1F4-3B0DC956CF95}"/>
              </a:ext>
            </a:extLst>
          </p:cNvPr>
          <p:cNvSpPr/>
          <p:nvPr/>
        </p:nvSpPr>
        <p:spPr>
          <a:xfrm>
            <a:off x="197708" y="5824151"/>
            <a:ext cx="1425146" cy="1033849"/>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peech Bubble: Rectangle with Corners Rounded 1">
            <a:extLst>
              <a:ext uri="{FF2B5EF4-FFF2-40B4-BE49-F238E27FC236}">
                <a16:creationId xmlns:a16="http://schemas.microsoft.com/office/drawing/2014/main" id="{A6A095A3-E7C8-409A-AE1D-23E5CBE31765}"/>
              </a:ext>
            </a:extLst>
          </p:cNvPr>
          <p:cNvSpPr/>
          <p:nvPr/>
        </p:nvSpPr>
        <p:spPr>
          <a:xfrm>
            <a:off x="1663337" y="1014901"/>
            <a:ext cx="3369041" cy="1919887"/>
          </a:xfrm>
          <a:prstGeom prst="wedgeRoundRectCallout">
            <a:avLst>
              <a:gd name="adj1" fmla="val 67216"/>
              <a:gd name="adj2" fmla="val 21982"/>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Aft>
                <a:spcPts val="600"/>
              </a:spcAft>
            </a:pPr>
            <a:r>
              <a:rPr lang="en-GB" dirty="0">
                <a:solidFill>
                  <a:schemeClr val="tx1"/>
                </a:solidFill>
                <a:ea typeface="Roboto"/>
                <a:cs typeface="Roboto"/>
                <a:sym typeface="Roboto"/>
              </a:rPr>
              <a:t>Hello! I’m Penny Penguin.</a:t>
            </a:r>
            <a:endParaRPr lang="en-GB" dirty="0">
              <a:solidFill>
                <a:schemeClr val="tx1"/>
              </a:solidFill>
            </a:endParaRPr>
          </a:p>
          <a:p>
            <a:pPr lvl="0">
              <a:spcAft>
                <a:spcPts val="600"/>
              </a:spcAft>
            </a:pPr>
            <a:r>
              <a:rPr lang="en-GB" dirty="0">
                <a:solidFill>
                  <a:schemeClr val="tx1"/>
                </a:solidFill>
                <a:ea typeface="Roboto"/>
                <a:cs typeface="Roboto"/>
                <a:sym typeface="Roboto"/>
              </a:rPr>
              <a:t>I live in Antarctica.</a:t>
            </a:r>
            <a:endParaRPr lang="en-GB" dirty="0">
              <a:solidFill>
                <a:schemeClr val="tx1"/>
              </a:solidFill>
            </a:endParaRPr>
          </a:p>
          <a:p>
            <a:pPr lvl="0">
              <a:spcAft>
                <a:spcPts val="600"/>
              </a:spcAft>
            </a:pPr>
            <a:r>
              <a:rPr lang="en-GB" dirty="0">
                <a:solidFill>
                  <a:schemeClr val="tx1"/>
                </a:solidFill>
                <a:ea typeface="Roboto"/>
                <a:cs typeface="Roboto"/>
                <a:sym typeface="Roboto"/>
              </a:rPr>
              <a:t>I would like to tell you about some famous people who have</a:t>
            </a:r>
            <a:r>
              <a:rPr lang="en-GB" dirty="0">
                <a:solidFill>
                  <a:schemeClr val="tx1"/>
                </a:solidFill>
                <a:sym typeface="Roboto"/>
              </a:rPr>
              <a:t> </a:t>
            </a:r>
            <a:r>
              <a:rPr lang="en-GB" dirty="0">
                <a:solidFill>
                  <a:schemeClr val="tx1"/>
                </a:solidFill>
                <a:ea typeface="Roboto"/>
                <a:cs typeface="Roboto"/>
                <a:sym typeface="Roboto"/>
              </a:rPr>
              <a:t>explored where I live!</a:t>
            </a:r>
            <a:endParaRPr lang="en-GB" dirty="0">
              <a:solidFill>
                <a:schemeClr val="tx1"/>
              </a:solidFill>
            </a:endParaRPr>
          </a:p>
        </p:txBody>
      </p:sp>
      <p:pic>
        <p:nvPicPr>
          <p:cNvPr id="6" name="Picture 5">
            <a:extLst>
              <a:ext uri="{FF2B5EF4-FFF2-40B4-BE49-F238E27FC236}">
                <a16:creationId xmlns:a16="http://schemas.microsoft.com/office/drawing/2014/main" id="{A840D9DA-0ECC-464B-B12D-5FAC5C53A54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6234" y="1863398"/>
            <a:ext cx="1843849" cy="3925330"/>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Where Is Antarctica?</a:t>
            </a:r>
          </a:p>
        </p:txBody>
      </p:sp>
      <p:pic>
        <p:nvPicPr>
          <p:cNvPr id="3" name="Picture 2">
            <a:extLst>
              <a:ext uri="{FF2B5EF4-FFF2-40B4-BE49-F238E27FC236}">
                <a16:creationId xmlns:a16="http://schemas.microsoft.com/office/drawing/2014/main" id="{63B85CB0-583F-4E2F-8118-1A569BACB16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21" y="4044778"/>
            <a:ext cx="1162805" cy="2475470"/>
          </a:xfrm>
          <a:prstGeom prst="rect">
            <a:avLst/>
          </a:prstGeom>
        </p:spPr>
      </p:pic>
      <p:sp>
        <p:nvSpPr>
          <p:cNvPr id="4" name="Speech Bubble: Rectangle with Corners Rounded 3">
            <a:extLst>
              <a:ext uri="{FF2B5EF4-FFF2-40B4-BE49-F238E27FC236}">
                <a16:creationId xmlns:a16="http://schemas.microsoft.com/office/drawing/2014/main" id="{02C7B755-C68E-4703-95D4-9FC660A55EF3}"/>
              </a:ext>
            </a:extLst>
          </p:cNvPr>
          <p:cNvSpPr/>
          <p:nvPr/>
        </p:nvSpPr>
        <p:spPr>
          <a:xfrm>
            <a:off x="4127158" y="4382531"/>
            <a:ext cx="2924432" cy="994306"/>
          </a:xfrm>
          <a:prstGeom prst="wedgeRoundRectCallout">
            <a:avLst>
              <a:gd name="adj1" fmla="val 61227"/>
              <a:gd name="adj2" fmla="val -50646"/>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Can you tell me anything you know about the South Pole?</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2561968" y="1598141"/>
            <a:ext cx="5826382" cy="1102222"/>
          </a:xfrm>
          <a:prstGeom prst="roundRect">
            <a:avLst>
              <a:gd name="adj" fmla="val 13289"/>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pPr>
            <a:r>
              <a:rPr lang="en-GB" dirty="0"/>
              <a:t>                 Antarctica is one of the seven continents          </a:t>
            </a:r>
            <a:br>
              <a:rPr lang="en-GB" dirty="0"/>
            </a:br>
            <a:r>
              <a:rPr lang="en-GB" dirty="0"/>
              <a:t>                    of the world. </a:t>
            </a:r>
          </a:p>
          <a:p>
            <a:pPr>
              <a:spcAft>
                <a:spcPts val="600"/>
              </a:spcAft>
            </a:pPr>
            <a:r>
              <a:rPr lang="en-GB" dirty="0"/>
              <a:t>                      The South Pole is in Antarctica.</a:t>
            </a:r>
          </a:p>
        </p:txBody>
      </p:sp>
      <p:pic>
        <p:nvPicPr>
          <p:cNvPr id="9" name="Picture 8">
            <a:extLst>
              <a:ext uri="{FF2B5EF4-FFF2-40B4-BE49-F238E27FC236}">
                <a16:creationId xmlns:a16="http://schemas.microsoft.com/office/drawing/2014/main" id="{7007D1CD-70BC-4F48-A3BB-5104A0025E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1481164"/>
            <a:ext cx="3486835" cy="3481108"/>
          </a:xfrm>
          <a:prstGeom prst="rect">
            <a:avLst/>
          </a:prstGeom>
        </p:spPr>
      </p:pic>
    </p:spTree>
    <p:extLst>
      <p:ext uri="{BB962C8B-B14F-4D97-AF65-F5344CB8AC3E}">
        <p14:creationId xmlns:p14="http://schemas.microsoft.com/office/powerpoint/2010/main" val="341844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100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2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3D47D55-D4D0-4B32-97C4-428C864EA45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05" t="3457" b="2468"/>
          <a:stretch/>
        </p:blipFill>
        <p:spPr>
          <a:xfrm>
            <a:off x="755650" y="691033"/>
            <a:ext cx="7632699" cy="5401792"/>
          </a:xfrm>
          <a:prstGeom prst="roundRect">
            <a:avLst>
              <a:gd name="adj" fmla="val 2177"/>
            </a:avLst>
          </a:prstGeom>
        </p:spPr>
      </p:pic>
      <p:grpSp>
        <p:nvGrpSpPr>
          <p:cNvPr id="2" name="Group 1">
            <a:extLst>
              <a:ext uri="{FF2B5EF4-FFF2-40B4-BE49-F238E27FC236}">
                <a16:creationId xmlns:a16="http://schemas.microsoft.com/office/drawing/2014/main" id="{3BCD4586-A45F-442B-8B40-A3333906A120}"/>
              </a:ext>
            </a:extLst>
          </p:cNvPr>
          <p:cNvGrpSpPr/>
          <p:nvPr/>
        </p:nvGrpSpPr>
        <p:grpSpPr>
          <a:xfrm>
            <a:off x="755650" y="691033"/>
            <a:ext cx="7632700" cy="994306"/>
            <a:chOff x="755650" y="691033"/>
            <a:chExt cx="7632700" cy="994306"/>
          </a:xfrm>
        </p:grpSpPr>
        <p:sp>
          <p:nvSpPr>
            <p:cNvPr id="12" name="Rectangle: Rounded Corners 11">
              <a:extLst>
                <a:ext uri="{FF2B5EF4-FFF2-40B4-BE49-F238E27FC236}">
                  <a16:creationId xmlns:a16="http://schemas.microsoft.com/office/drawing/2014/main" id="{8C546B27-6C57-4642-B3C4-55702CEB846D}"/>
                </a:ext>
              </a:extLst>
            </p:cNvPr>
            <p:cNvSpPr/>
            <p:nvPr/>
          </p:nvSpPr>
          <p:spPr>
            <a:xfrm>
              <a:off x="755650" y="1252029"/>
              <a:ext cx="7632700" cy="429069"/>
            </a:xfrm>
            <a:prstGeom prst="roundRect">
              <a:avLst>
                <a:gd name="adj" fmla="val 0"/>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5650" y="691033"/>
              <a:ext cx="7632700" cy="994306"/>
            </a:xfrm>
            <a:prstGeom prst="roundRect">
              <a:avLst>
                <a:gd name="adj" fmla="val 13289"/>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t>Antarctica is the coldest and windiest continent. It is covered in snow and ice. It is so cold that plants and animals find it very difficult to live there.</a:t>
              </a:r>
            </a:p>
          </p:txBody>
        </p:sp>
      </p:grpSp>
      <p:pic>
        <p:nvPicPr>
          <p:cNvPr id="3" name="Picture 2">
            <a:extLst>
              <a:ext uri="{FF2B5EF4-FFF2-40B4-BE49-F238E27FC236}">
                <a16:creationId xmlns:a16="http://schemas.microsoft.com/office/drawing/2014/main" id="{63B85CB0-583F-4E2F-8118-1A569BACB1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0021" y="4044778"/>
            <a:ext cx="1162805" cy="2475470"/>
          </a:xfrm>
          <a:prstGeom prst="rect">
            <a:avLst/>
          </a:prstGeom>
        </p:spPr>
      </p:pic>
      <p:sp>
        <p:nvSpPr>
          <p:cNvPr id="4" name="Speech Bubble: Rectangle with Corners Rounded 3">
            <a:extLst>
              <a:ext uri="{FF2B5EF4-FFF2-40B4-BE49-F238E27FC236}">
                <a16:creationId xmlns:a16="http://schemas.microsoft.com/office/drawing/2014/main" id="{02C7B755-C68E-4703-95D4-9FC660A55EF3}"/>
              </a:ext>
            </a:extLst>
          </p:cNvPr>
          <p:cNvSpPr/>
          <p:nvPr/>
        </p:nvSpPr>
        <p:spPr>
          <a:xfrm>
            <a:off x="3707027" y="4563764"/>
            <a:ext cx="3369276" cy="994306"/>
          </a:xfrm>
          <a:prstGeom prst="wedgeRoundRectCallout">
            <a:avLst>
              <a:gd name="adj1" fmla="val 61960"/>
              <a:gd name="adj2" fmla="val -60588"/>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Look at the picture. What do you think the weather is like in Antarctica?</a:t>
            </a:r>
          </a:p>
        </p:txBody>
      </p:sp>
    </p:spTree>
    <p:extLst>
      <p:ext uri="{BB962C8B-B14F-4D97-AF65-F5344CB8AC3E}">
        <p14:creationId xmlns:p14="http://schemas.microsoft.com/office/powerpoint/2010/main" val="26257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BC41BFB-D500-4461-B64D-78697E7BA27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2401817"/>
            <a:ext cx="3697079" cy="3691007"/>
          </a:xfrm>
          <a:prstGeom prst="rect">
            <a:avLst/>
          </a:prstGeom>
        </p:spPr>
      </p:pic>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Finding the South Pole</a:t>
            </a:r>
          </a:p>
        </p:txBody>
      </p:sp>
      <p:pic>
        <p:nvPicPr>
          <p:cNvPr id="3" name="Picture 2">
            <a:extLst>
              <a:ext uri="{FF2B5EF4-FFF2-40B4-BE49-F238E27FC236}">
                <a16:creationId xmlns:a16="http://schemas.microsoft.com/office/drawing/2014/main" id="{63B85CB0-583F-4E2F-8118-1A569BACB1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0021" y="4044778"/>
            <a:ext cx="1162805" cy="2475470"/>
          </a:xfrm>
          <a:prstGeom prst="rect">
            <a:avLst/>
          </a:prstGeom>
        </p:spPr>
      </p:pic>
      <p:sp>
        <p:nvSpPr>
          <p:cNvPr id="4" name="Speech Bubble: Rectangle with Corners Rounded 3">
            <a:extLst>
              <a:ext uri="{FF2B5EF4-FFF2-40B4-BE49-F238E27FC236}">
                <a16:creationId xmlns:a16="http://schemas.microsoft.com/office/drawing/2014/main" id="{02C7B755-C68E-4703-95D4-9FC660A55EF3}"/>
              </a:ext>
            </a:extLst>
          </p:cNvPr>
          <p:cNvSpPr/>
          <p:nvPr/>
        </p:nvSpPr>
        <p:spPr>
          <a:xfrm>
            <a:off x="4643559" y="4382531"/>
            <a:ext cx="2479590" cy="994306"/>
          </a:xfrm>
          <a:prstGeom prst="wedgeRoundRectCallout">
            <a:avLst>
              <a:gd name="adj1" fmla="val 61227"/>
              <a:gd name="adj2" fmla="val -50646"/>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Why do you think it’s difficult to get to the South Pole?</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5650" y="1598141"/>
            <a:ext cx="7632700" cy="556662"/>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For a very long time, Antarctica had never been found by humans.</a:t>
            </a:r>
          </a:p>
        </p:txBody>
      </p:sp>
      <p:sp>
        <p:nvSpPr>
          <p:cNvPr id="9" name="Rectangle: Rounded Corners 8">
            <a:extLst>
              <a:ext uri="{FF2B5EF4-FFF2-40B4-BE49-F238E27FC236}">
                <a16:creationId xmlns:a16="http://schemas.microsoft.com/office/drawing/2014/main" id="{5405B4AA-3BAE-478C-9D4F-DEB27C0C09FC}"/>
              </a:ext>
            </a:extLst>
          </p:cNvPr>
          <p:cNvSpPr/>
          <p:nvPr/>
        </p:nvSpPr>
        <p:spPr>
          <a:xfrm>
            <a:off x="4158532" y="2277573"/>
            <a:ext cx="4229817" cy="735345"/>
          </a:xfrm>
          <a:prstGeom prst="roundRect">
            <a:avLst>
              <a:gd name="adj" fmla="val 10894"/>
            </a:avLst>
          </a:prstGeom>
          <a:solidFill>
            <a:srgbClr val="6699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Once they found Antarctica, lots of people wanted to reach the South Pole.</a:t>
            </a:r>
          </a:p>
        </p:txBody>
      </p:sp>
      <p:sp>
        <p:nvSpPr>
          <p:cNvPr id="10" name="Rectangle: Rounded Corners 9">
            <a:extLst>
              <a:ext uri="{FF2B5EF4-FFF2-40B4-BE49-F238E27FC236}">
                <a16:creationId xmlns:a16="http://schemas.microsoft.com/office/drawing/2014/main" id="{62A04010-54EA-4A88-9309-DCF5F98BAD12}"/>
              </a:ext>
            </a:extLst>
          </p:cNvPr>
          <p:cNvSpPr/>
          <p:nvPr/>
        </p:nvSpPr>
        <p:spPr>
          <a:xfrm>
            <a:off x="5200153" y="3135688"/>
            <a:ext cx="3188196" cy="506896"/>
          </a:xfrm>
          <a:prstGeom prst="roundRect">
            <a:avLst>
              <a:gd name="adj" fmla="val 10894"/>
            </a:avLst>
          </a:prstGeom>
          <a:solidFill>
            <a:srgbClr val="8EB4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It is not an easy journey!</a:t>
            </a:r>
          </a:p>
        </p:txBody>
      </p:sp>
      <p:sp>
        <p:nvSpPr>
          <p:cNvPr id="12" name="Oval 11">
            <a:extLst>
              <a:ext uri="{FF2B5EF4-FFF2-40B4-BE49-F238E27FC236}">
                <a16:creationId xmlns:a16="http://schemas.microsoft.com/office/drawing/2014/main" id="{08B54699-FDA7-47D4-9225-CB746210DD0B}"/>
              </a:ext>
            </a:extLst>
          </p:cNvPr>
          <p:cNvSpPr/>
          <p:nvPr/>
        </p:nvSpPr>
        <p:spPr>
          <a:xfrm>
            <a:off x="2665194" y="4229642"/>
            <a:ext cx="82339" cy="8233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31417214-8F10-4959-8F69-8B847EB830A9}"/>
              </a:ext>
            </a:extLst>
          </p:cNvPr>
          <p:cNvSpPr txBox="1"/>
          <p:nvPr/>
        </p:nvSpPr>
        <p:spPr>
          <a:xfrm>
            <a:off x="2734449" y="4121905"/>
            <a:ext cx="619712" cy="123111"/>
          </a:xfrm>
          <a:prstGeom prst="rect">
            <a:avLst/>
          </a:prstGeom>
          <a:noFill/>
        </p:spPr>
        <p:txBody>
          <a:bodyPr wrap="square" lIns="0" tIns="0" rIns="36000" bIns="0" rtlCol="0">
            <a:spAutoFit/>
          </a:bodyPr>
          <a:lstStyle/>
          <a:p>
            <a:r>
              <a:rPr lang="en-GB" sz="800" b="1" dirty="0"/>
              <a:t>South Pole</a:t>
            </a:r>
          </a:p>
        </p:txBody>
      </p:sp>
    </p:spTree>
    <p:extLst>
      <p:ext uri="{BB962C8B-B14F-4D97-AF65-F5344CB8AC3E}">
        <p14:creationId xmlns:p14="http://schemas.microsoft.com/office/powerpoint/2010/main" val="363793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The First Attempt</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5650" y="1481163"/>
            <a:ext cx="7632700" cy="994306"/>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In 1902, three men set off on an expedition called ‘The Discovery Expedition’ to try and find the South Pole. Their names were Robert Scott, Edward Wilson and Ernest Shackleton.</a:t>
            </a:r>
          </a:p>
        </p:txBody>
      </p:sp>
      <p:pic>
        <p:nvPicPr>
          <p:cNvPr id="12" name="Picture 11">
            <a:extLst>
              <a:ext uri="{FF2B5EF4-FFF2-40B4-BE49-F238E27FC236}">
                <a16:creationId xmlns:a16="http://schemas.microsoft.com/office/drawing/2014/main" id="{0E143852-7E35-4FF4-B751-15F08BFC58B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673" b="25850"/>
          <a:stretch/>
        </p:blipFill>
        <p:spPr>
          <a:xfrm>
            <a:off x="3323094" y="3215989"/>
            <a:ext cx="2359595" cy="24754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a:extLst>
              <a:ext uri="{FF2B5EF4-FFF2-40B4-BE49-F238E27FC236}">
                <a16:creationId xmlns:a16="http://schemas.microsoft.com/office/drawing/2014/main" id="{07A8A83A-AA8A-435E-BC2B-470B672B1C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30507"/>
          <a:stretch/>
        </p:blipFill>
        <p:spPr>
          <a:xfrm rot="291489">
            <a:off x="6024963" y="2475469"/>
            <a:ext cx="2359596" cy="24754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Picture 13">
            <a:extLst>
              <a:ext uri="{FF2B5EF4-FFF2-40B4-BE49-F238E27FC236}">
                <a16:creationId xmlns:a16="http://schemas.microsoft.com/office/drawing/2014/main" id="{6B5DCCBB-5EE4-4697-BFD8-233B3FF34F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6201" b="24306"/>
          <a:stretch/>
        </p:blipFill>
        <p:spPr>
          <a:xfrm rot="20979671">
            <a:off x="931979" y="2677320"/>
            <a:ext cx="2359596" cy="24754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a:extLst>
              <a:ext uri="{FF2B5EF4-FFF2-40B4-BE49-F238E27FC236}">
                <a16:creationId xmlns:a16="http://schemas.microsoft.com/office/drawing/2014/main" id="{63B85CB0-583F-4E2F-8118-1A569BACB1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34988" y="4704244"/>
            <a:ext cx="906723" cy="1930303"/>
          </a:xfrm>
          <a:prstGeom prst="rect">
            <a:avLst/>
          </a:prstGeom>
        </p:spPr>
      </p:pic>
      <p:sp>
        <p:nvSpPr>
          <p:cNvPr id="4" name="Speech Bubble: Rectangle with Corners Rounded 3">
            <a:extLst>
              <a:ext uri="{FF2B5EF4-FFF2-40B4-BE49-F238E27FC236}">
                <a16:creationId xmlns:a16="http://schemas.microsoft.com/office/drawing/2014/main" id="{02C7B755-C68E-4703-95D4-9FC660A55EF3}"/>
              </a:ext>
            </a:extLst>
          </p:cNvPr>
          <p:cNvSpPr/>
          <p:nvPr/>
        </p:nvSpPr>
        <p:spPr>
          <a:xfrm>
            <a:off x="5119809" y="5455993"/>
            <a:ext cx="2479590" cy="722869"/>
          </a:xfrm>
          <a:prstGeom prst="wedgeRoundRectCallout">
            <a:avLst>
              <a:gd name="adj1" fmla="val 61227"/>
              <a:gd name="adj2" fmla="val -61187"/>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What do you notice about the pictures? </a:t>
            </a:r>
          </a:p>
        </p:txBody>
      </p:sp>
    </p:spTree>
    <p:extLst>
      <p:ext uri="{BB962C8B-B14F-4D97-AF65-F5344CB8AC3E}">
        <p14:creationId xmlns:p14="http://schemas.microsoft.com/office/powerpoint/2010/main" val="3846420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childTnLst>
                                </p:cTn>
                              </p:par>
                            </p:childTnLst>
                          </p:cTn>
                        </p:par>
                        <p:par>
                          <p:cTn id="12" fill="hold">
                            <p:stCondLst>
                              <p:cond delay="5000"/>
                            </p:stCondLst>
                            <p:childTnLst>
                              <p:par>
                                <p:cTn id="13" presetID="10" presetClass="entr" presetSubtype="0" fill="hold" nodeType="afterEffect">
                                  <p:stCondLst>
                                    <p:cond delay="100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2000"/>
                                        <p:tgtEl>
                                          <p:spTgt spid="12"/>
                                        </p:tgtEl>
                                      </p:cBhvr>
                                    </p:animEffect>
                                  </p:childTnLst>
                                </p:cTn>
                              </p:par>
                            </p:childTnLst>
                          </p:cTn>
                        </p:par>
                        <p:par>
                          <p:cTn id="16" fill="hold">
                            <p:stCondLst>
                              <p:cond delay="80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0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The Discovery Expedition</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2219324" y="1481161"/>
            <a:ext cx="6169025" cy="2338364"/>
          </a:xfrm>
          <a:prstGeom prst="roundRect">
            <a:avLst>
              <a:gd name="adj" fmla="val 6493"/>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spcAft>
                <a:spcPts val="600"/>
              </a:spcAft>
            </a:pPr>
            <a:r>
              <a:rPr lang="en-GB" dirty="0"/>
              <a:t>Scott, Wilson and Shackleton travelled across the snow and ice by sleds that were pulled by dogs. </a:t>
            </a:r>
          </a:p>
          <a:p>
            <a:pPr>
              <a:spcAft>
                <a:spcPts val="600"/>
              </a:spcAft>
            </a:pPr>
            <a:r>
              <a:rPr lang="en-GB" dirty="0"/>
              <a:t>They managed to travel the furthest across Antarctica then anyone had ever managed before.</a:t>
            </a:r>
          </a:p>
          <a:p>
            <a:pPr>
              <a:spcAft>
                <a:spcPts val="600"/>
              </a:spcAft>
            </a:pPr>
            <a:r>
              <a:rPr lang="en-GB" dirty="0"/>
              <a:t>Unfortunately, the conditions were very difficult and they had to turn back.</a:t>
            </a:r>
          </a:p>
        </p:txBody>
      </p:sp>
      <p:pic>
        <p:nvPicPr>
          <p:cNvPr id="9" name="Google Shape;93;p7">
            <a:extLst>
              <a:ext uri="{FF2B5EF4-FFF2-40B4-BE49-F238E27FC236}">
                <a16:creationId xmlns:a16="http://schemas.microsoft.com/office/drawing/2014/main" id="{24E3349F-4BD6-4AAB-B52B-E0A041B7619F}"/>
              </a:ext>
            </a:extLst>
          </p:cNvPr>
          <p:cNvPicPr preferRelativeResize="0"/>
          <p:nvPr/>
        </p:nvPicPr>
        <p:blipFill rotWithShape="1">
          <a:blip r:embed="rId2">
            <a:alphaModFix/>
          </a:blip>
          <a:srcRect/>
          <a:stretch/>
        </p:blipFill>
        <p:spPr>
          <a:xfrm>
            <a:off x="-5970390" y="382376"/>
            <a:ext cx="5776691" cy="3895676"/>
          </a:xfrm>
          <a:prstGeom prst="rect">
            <a:avLst/>
          </a:prstGeom>
          <a:noFill/>
          <a:ln>
            <a:noFill/>
          </a:ln>
        </p:spPr>
      </p:pic>
      <p:pic>
        <p:nvPicPr>
          <p:cNvPr id="11" name="Picture 10">
            <a:extLst>
              <a:ext uri="{FF2B5EF4-FFF2-40B4-BE49-F238E27FC236}">
                <a16:creationId xmlns:a16="http://schemas.microsoft.com/office/drawing/2014/main" id="{2972ED86-41D7-46CA-B464-4B6FCED2F1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4988" y="4704244"/>
            <a:ext cx="906723" cy="1930303"/>
          </a:xfrm>
          <a:prstGeom prst="rect">
            <a:avLst/>
          </a:prstGeom>
        </p:spPr>
      </p:pic>
      <p:sp>
        <p:nvSpPr>
          <p:cNvPr id="4" name="Speech Bubble: Rectangle with Corners Rounded 3">
            <a:extLst>
              <a:ext uri="{FF2B5EF4-FFF2-40B4-BE49-F238E27FC236}">
                <a16:creationId xmlns:a16="http://schemas.microsoft.com/office/drawing/2014/main" id="{02C7B755-C68E-4703-95D4-9FC660A55EF3}"/>
              </a:ext>
            </a:extLst>
          </p:cNvPr>
          <p:cNvSpPr/>
          <p:nvPr/>
        </p:nvSpPr>
        <p:spPr>
          <a:xfrm>
            <a:off x="2782852" y="5522668"/>
            <a:ext cx="4846674" cy="722869"/>
          </a:xfrm>
          <a:prstGeom prst="wedgeRoundRectCallout">
            <a:avLst>
              <a:gd name="adj1" fmla="val 54545"/>
              <a:gd name="adj2" fmla="val -49328"/>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How do you think they felt when they had</a:t>
            </a:r>
          </a:p>
          <a:p>
            <a:pPr lvl="0"/>
            <a:r>
              <a:rPr lang="en-GB" dirty="0">
                <a:solidFill>
                  <a:schemeClr val="tx1"/>
                </a:solidFill>
                <a:ea typeface="Roboto"/>
                <a:cs typeface="Roboto"/>
                <a:sym typeface="Roboto"/>
              </a:rPr>
              <a:t>to go home before getting to the South Pole? </a:t>
            </a:r>
          </a:p>
        </p:txBody>
      </p:sp>
    </p:spTree>
    <p:extLst>
      <p:ext uri="{BB962C8B-B14F-4D97-AF65-F5344CB8AC3E}">
        <p14:creationId xmlns:p14="http://schemas.microsoft.com/office/powerpoint/2010/main" val="223467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42" presetClass="path" presetSubtype="0" accel="50000" decel="50000" fill="hold" nodeType="afterEffect">
                                  <p:stCondLst>
                                    <p:cond delay="0"/>
                                  </p:stCondLst>
                                  <p:childTnLst>
                                    <p:animMotion origin="layout" path="M -8.33333E-7 -4.81481E-6 L 0.73247 0.1757 " pathEditMode="relative" rAng="0" ptsTypes="AA">
                                      <p:cBhvr>
                                        <p:cTn id="10" dur="2000" fill="hold"/>
                                        <p:tgtEl>
                                          <p:spTgt spid="9"/>
                                        </p:tgtEl>
                                        <p:attrNameLst>
                                          <p:attrName>ppt_x</p:attrName>
                                          <p:attrName>ppt_y</p:attrName>
                                        </p:attrNameLst>
                                      </p:cBhvr>
                                      <p:rCtr x="36615" y="8773"/>
                                    </p:animMotion>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The Second Attempt</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5650" y="1481163"/>
            <a:ext cx="7632700" cy="994306"/>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In 1908, Ernest Shackleton decided to make another attempt to reach the South Pole. This time, he travelled with Frank Wild, Eric Marshall and Jameson Adams. </a:t>
            </a:r>
          </a:p>
        </p:txBody>
      </p:sp>
      <p:pic>
        <p:nvPicPr>
          <p:cNvPr id="9" name="Google Shape;102;p8">
            <a:extLst>
              <a:ext uri="{FF2B5EF4-FFF2-40B4-BE49-F238E27FC236}">
                <a16:creationId xmlns:a16="http://schemas.microsoft.com/office/drawing/2014/main" id="{1659AF48-0B56-4453-BD05-AA93AB56811F}"/>
              </a:ext>
            </a:extLst>
          </p:cNvPr>
          <p:cNvPicPr preferRelativeResize="0"/>
          <p:nvPr/>
        </p:nvPicPr>
        <p:blipFill rotWithShape="1">
          <a:blip r:embed="rId2">
            <a:alphaModFix/>
          </a:blip>
          <a:srcRect b="17847"/>
          <a:stretch/>
        </p:blipFill>
        <p:spPr>
          <a:xfrm rot="21334868">
            <a:off x="1687233" y="2535923"/>
            <a:ext cx="4753402" cy="289922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10" name="Rectangle: Rounded Corners 9">
            <a:extLst>
              <a:ext uri="{FF2B5EF4-FFF2-40B4-BE49-F238E27FC236}">
                <a16:creationId xmlns:a16="http://schemas.microsoft.com/office/drawing/2014/main" id="{4A3CF270-C4BA-4081-941D-87687AD645BF}"/>
              </a:ext>
            </a:extLst>
          </p:cNvPr>
          <p:cNvSpPr/>
          <p:nvPr/>
        </p:nvSpPr>
        <p:spPr>
          <a:xfrm>
            <a:off x="4027714" y="5660571"/>
            <a:ext cx="4360636" cy="432254"/>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They called this the ‘</a:t>
            </a:r>
            <a:r>
              <a:rPr lang="en-GB" dirty="0" err="1"/>
              <a:t>Nimrod</a:t>
            </a:r>
            <a:r>
              <a:rPr lang="en-GB" dirty="0"/>
              <a:t> Expedition’.</a:t>
            </a:r>
          </a:p>
        </p:txBody>
      </p:sp>
    </p:spTree>
    <p:extLst>
      <p:ext uri="{BB962C8B-B14F-4D97-AF65-F5344CB8AC3E}">
        <p14:creationId xmlns:p14="http://schemas.microsoft.com/office/powerpoint/2010/main" val="360472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a:xfrm>
            <a:off x="457198" y="478895"/>
            <a:ext cx="8220075" cy="994306"/>
          </a:xfrm>
        </p:spPr>
        <p:txBody>
          <a:bodyPr/>
          <a:lstStyle/>
          <a:p>
            <a:r>
              <a:rPr lang="en-GB" dirty="0"/>
              <a:t>The </a:t>
            </a:r>
            <a:r>
              <a:rPr lang="en-GB" dirty="0" err="1"/>
              <a:t>Nimrod</a:t>
            </a:r>
            <a:r>
              <a:rPr lang="en-GB" dirty="0"/>
              <a:t> Expedition</a:t>
            </a:r>
          </a:p>
        </p:txBody>
      </p:sp>
      <p:grpSp>
        <p:nvGrpSpPr>
          <p:cNvPr id="3" name="Group 2">
            <a:extLst>
              <a:ext uri="{FF2B5EF4-FFF2-40B4-BE49-F238E27FC236}">
                <a16:creationId xmlns:a16="http://schemas.microsoft.com/office/drawing/2014/main" id="{B2A91074-8640-4DA9-AD97-0D5CF4515D0E}"/>
              </a:ext>
            </a:extLst>
          </p:cNvPr>
          <p:cNvGrpSpPr/>
          <p:nvPr/>
        </p:nvGrpSpPr>
        <p:grpSpPr>
          <a:xfrm>
            <a:off x="755650" y="1481163"/>
            <a:ext cx="7632700" cy="4611662"/>
            <a:chOff x="755650" y="1481163"/>
            <a:chExt cx="7632700" cy="4611662"/>
          </a:xfrm>
        </p:grpSpPr>
        <p:pic>
          <p:nvPicPr>
            <p:cNvPr id="6" name="Picture 5">
              <a:extLst>
                <a:ext uri="{FF2B5EF4-FFF2-40B4-BE49-F238E27FC236}">
                  <a16:creationId xmlns:a16="http://schemas.microsoft.com/office/drawing/2014/main" id="{588D9FB6-4CD3-4A3E-A721-8BD4472BEC3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2" t="9399" r="-62"/>
            <a:stretch/>
          </p:blipFill>
          <p:spPr>
            <a:xfrm>
              <a:off x="755650" y="1750423"/>
              <a:ext cx="7632700" cy="4342402"/>
            </a:xfrm>
            <a:prstGeom prst="roundRect">
              <a:avLst>
                <a:gd name="adj" fmla="val 2676"/>
              </a:avLst>
            </a:prstGeom>
          </p:spPr>
        </p:pic>
        <p:sp>
          <p:nvSpPr>
            <p:cNvPr id="11" name="Rectangle: Rounded Corners 10">
              <a:extLst>
                <a:ext uri="{FF2B5EF4-FFF2-40B4-BE49-F238E27FC236}">
                  <a16:creationId xmlns:a16="http://schemas.microsoft.com/office/drawing/2014/main" id="{ED28E8AE-E6A1-480B-90CF-A786DA2D588A}"/>
                </a:ext>
              </a:extLst>
            </p:cNvPr>
            <p:cNvSpPr/>
            <p:nvPr/>
          </p:nvSpPr>
          <p:spPr>
            <a:xfrm>
              <a:off x="755650" y="1898469"/>
              <a:ext cx="7632700" cy="338887"/>
            </a:xfrm>
            <a:prstGeom prst="roundRect">
              <a:avLst>
                <a:gd name="adj" fmla="val 0"/>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5650" y="1481163"/>
              <a:ext cx="7632700" cy="748231"/>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Travelling across Antarctica was very hard. The temperature was very cold and they had to pull all of their equipment on their sleds.</a:t>
              </a:r>
            </a:p>
          </p:txBody>
        </p:sp>
      </p:grpSp>
      <p:pic>
        <p:nvPicPr>
          <p:cNvPr id="7" name="Picture 6">
            <a:extLst>
              <a:ext uri="{FF2B5EF4-FFF2-40B4-BE49-F238E27FC236}">
                <a16:creationId xmlns:a16="http://schemas.microsoft.com/office/drawing/2014/main" id="{B710C8F9-E39A-42EE-BE7C-3E5D4188CB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4988" y="4704244"/>
            <a:ext cx="906723" cy="1930303"/>
          </a:xfrm>
          <a:prstGeom prst="rect">
            <a:avLst/>
          </a:prstGeom>
        </p:spPr>
      </p:pic>
      <p:sp>
        <p:nvSpPr>
          <p:cNvPr id="8" name="Speech Bubble: Rectangle with Corners Rounded 7">
            <a:extLst>
              <a:ext uri="{FF2B5EF4-FFF2-40B4-BE49-F238E27FC236}">
                <a16:creationId xmlns:a16="http://schemas.microsoft.com/office/drawing/2014/main" id="{E1E3F6F8-C718-4011-A639-DB91C857270A}"/>
              </a:ext>
            </a:extLst>
          </p:cNvPr>
          <p:cNvSpPr/>
          <p:nvPr/>
        </p:nvSpPr>
        <p:spPr>
          <a:xfrm>
            <a:off x="2765435" y="5844885"/>
            <a:ext cx="4846674" cy="722869"/>
          </a:xfrm>
          <a:prstGeom prst="wedgeRoundRectCallout">
            <a:avLst>
              <a:gd name="adj1" fmla="val 54006"/>
              <a:gd name="adj2" fmla="val -46919"/>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What equipment do you think they had to carry with them? Click me to find out. </a:t>
            </a:r>
          </a:p>
        </p:txBody>
      </p:sp>
    </p:spTree>
    <p:extLst>
      <p:ext uri="{BB962C8B-B14F-4D97-AF65-F5344CB8AC3E}">
        <p14:creationId xmlns:p14="http://schemas.microsoft.com/office/powerpoint/2010/main" val="2349671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8F008768-654E-40D2-BD6F-8BD14CBB7E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6579" y="3866033"/>
            <a:ext cx="2858407" cy="1581260"/>
          </a:xfrm>
          <a:prstGeom prst="rect">
            <a:avLst/>
          </a:prstGeom>
        </p:spPr>
      </p:pic>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Equipment</a:t>
            </a:r>
          </a:p>
        </p:txBody>
      </p:sp>
      <p:sp>
        <p:nvSpPr>
          <p:cNvPr id="24" name="Rectangle: Rounded Corners 23">
            <a:extLst>
              <a:ext uri="{FF2B5EF4-FFF2-40B4-BE49-F238E27FC236}">
                <a16:creationId xmlns:a16="http://schemas.microsoft.com/office/drawing/2014/main" id="{1B98F0CF-4ECA-4312-8BF5-017A77833A4E}"/>
              </a:ext>
            </a:extLst>
          </p:cNvPr>
          <p:cNvSpPr/>
          <p:nvPr/>
        </p:nvSpPr>
        <p:spPr>
          <a:xfrm>
            <a:off x="755650" y="3071199"/>
            <a:ext cx="2425225" cy="837738"/>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t>They needed maps to help guide them to the South Pole.</a:t>
            </a:r>
          </a:p>
        </p:txBody>
      </p:sp>
      <p:sp>
        <p:nvSpPr>
          <p:cNvPr id="25" name="Rectangle: Rounded Corners 24">
            <a:extLst>
              <a:ext uri="{FF2B5EF4-FFF2-40B4-BE49-F238E27FC236}">
                <a16:creationId xmlns:a16="http://schemas.microsoft.com/office/drawing/2014/main" id="{FA6B9FFC-0D6F-4E56-B406-01E3F06E5A16}"/>
              </a:ext>
            </a:extLst>
          </p:cNvPr>
          <p:cNvSpPr/>
          <p:nvPr/>
        </p:nvSpPr>
        <p:spPr>
          <a:xfrm>
            <a:off x="2530895" y="4350092"/>
            <a:ext cx="2581036" cy="1881371"/>
          </a:xfrm>
          <a:prstGeom prst="roundRect">
            <a:avLst>
              <a:gd name="adj" fmla="val 6265"/>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t>They carried their food with them. They needed to take tins of food so it could last a long time. They needed food that would give them energy as it was very hard work. </a:t>
            </a:r>
          </a:p>
        </p:txBody>
      </p:sp>
      <p:sp>
        <p:nvSpPr>
          <p:cNvPr id="26" name="Rectangle: Rounded Corners 25">
            <a:extLst>
              <a:ext uri="{FF2B5EF4-FFF2-40B4-BE49-F238E27FC236}">
                <a16:creationId xmlns:a16="http://schemas.microsoft.com/office/drawing/2014/main" id="{F8A55FA4-95E6-4510-9BEC-3258E25FEC80}"/>
              </a:ext>
            </a:extLst>
          </p:cNvPr>
          <p:cNvSpPr/>
          <p:nvPr/>
        </p:nvSpPr>
        <p:spPr>
          <a:xfrm>
            <a:off x="5704609" y="5389135"/>
            <a:ext cx="2683741" cy="812464"/>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t>They carried resources for building a camp when the men needed to rest.</a:t>
            </a:r>
          </a:p>
        </p:txBody>
      </p:sp>
      <p:pic>
        <p:nvPicPr>
          <p:cNvPr id="13" name="Picture 12">
            <a:extLst>
              <a:ext uri="{FF2B5EF4-FFF2-40B4-BE49-F238E27FC236}">
                <a16:creationId xmlns:a16="http://schemas.microsoft.com/office/drawing/2014/main" id="{38694417-0F25-49EE-9424-833E8940C4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6422" y="2817124"/>
            <a:ext cx="1524163" cy="1408430"/>
          </a:xfrm>
          <a:prstGeom prst="rect">
            <a:avLst/>
          </a:prstGeom>
        </p:spPr>
      </p:pic>
      <p:sp>
        <p:nvSpPr>
          <p:cNvPr id="23" name="Rectangle: Rounded Corners 22">
            <a:extLst>
              <a:ext uri="{FF2B5EF4-FFF2-40B4-BE49-F238E27FC236}">
                <a16:creationId xmlns:a16="http://schemas.microsoft.com/office/drawing/2014/main" id="{9F21625E-D03F-49EC-A604-F36569D79A1E}"/>
              </a:ext>
            </a:extLst>
          </p:cNvPr>
          <p:cNvSpPr/>
          <p:nvPr/>
        </p:nvSpPr>
        <p:spPr>
          <a:xfrm>
            <a:off x="5211043" y="2514290"/>
            <a:ext cx="3177307" cy="1127103"/>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t>They had tools with them, such as pickaxes and ropes. They needed them to help clear paths through the thick snow and ice.</a:t>
            </a:r>
          </a:p>
        </p:txBody>
      </p:sp>
      <p:grpSp>
        <p:nvGrpSpPr>
          <p:cNvPr id="27" name="Group 26">
            <a:extLst>
              <a:ext uri="{FF2B5EF4-FFF2-40B4-BE49-F238E27FC236}">
                <a16:creationId xmlns:a16="http://schemas.microsoft.com/office/drawing/2014/main" id="{90F62551-8A15-4FA5-8D54-EC94CB2FD1F7}"/>
              </a:ext>
            </a:extLst>
          </p:cNvPr>
          <p:cNvGrpSpPr/>
          <p:nvPr/>
        </p:nvGrpSpPr>
        <p:grpSpPr>
          <a:xfrm>
            <a:off x="6143908" y="1347953"/>
            <a:ext cx="2202866" cy="1267097"/>
            <a:chOff x="6283502" y="1365165"/>
            <a:chExt cx="2202866" cy="1267097"/>
          </a:xfrm>
        </p:grpSpPr>
        <p:pic>
          <p:nvPicPr>
            <p:cNvPr id="4" name="Picture 3">
              <a:extLst>
                <a:ext uri="{FF2B5EF4-FFF2-40B4-BE49-F238E27FC236}">
                  <a16:creationId xmlns:a16="http://schemas.microsoft.com/office/drawing/2014/main" id="{158C865C-6AFC-4B80-B6BE-1E9307F157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26976">
              <a:off x="6544357" y="1827397"/>
              <a:ext cx="1942011" cy="627428"/>
            </a:xfrm>
            <a:prstGeom prst="rect">
              <a:avLst/>
            </a:prstGeom>
          </p:spPr>
        </p:pic>
        <p:pic>
          <p:nvPicPr>
            <p:cNvPr id="10" name="Picture 9">
              <a:extLst>
                <a:ext uri="{FF2B5EF4-FFF2-40B4-BE49-F238E27FC236}">
                  <a16:creationId xmlns:a16="http://schemas.microsoft.com/office/drawing/2014/main" id="{8D38373F-E5A0-4DA7-BE13-77A9B13FF41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83502" y="1365165"/>
              <a:ext cx="1147219" cy="1267097"/>
            </a:xfrm>
            <a:prstGeom prst="rect">
              <a:avLst/>
            </a:prstGeom>
          </p:spPr>
        </p:pic>
      </p:grpSp>
      <p:pic>
        <p:nvPicPr>
          <p:cNvPr id="21" name="Picture 20">
            <a:extLst>
              <a:ext uri="{FF2B5EF4-FFF2-40B4-BE49-F238E27FC236}">
                <a16:creationId xmlns:a16="http://schemas.microsoft.com/office/drawing/2014/main" id="{B097B3C1-C0BF-41A9-9A7B-EEAC0D698CE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2914" y="4525792"/>
            <a:ext cx="1950949" cy="1675806"/>
          </a:xfrm>
          <a:prstGeom prst="rect">
            <a:avLst/>
          </a:prstGeom>
        </p:spPr>
      </p:pic>
      <p:sp>
        <p:nvSpPr>
          <p:cNvPr id="22" name="Rectangle: Rounded Corners 21">
            <a:extLst>
              <a:ext uri="{FF2B5EF4-FFF2-40B4-BE49-F238E27FC236}">
                <a16:creationId xmlns:a16="http://schemas.microsoft.com/office/drawing/2014/main" id="{09779DCF-7DD2-4162-93A0-ED049549D4FD}"/>
              </a:ext>
            </a:extLst>
          </p:cNvPr>
          <p:cNvSpPr/>
          <p:nvPr/>
        </p:nvSpPr>
        <p:spPr>
          <a:xfrm>
            <a:off x="984069" y="1468866"/>
            <a:ext cx="4829341" cy="627428"/>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lIns="1404000" rtlCol="0" anchor="ctr"/>
          <a:lstStyle/>
          <a:p>
            <a:r>
              <a:rPr lang="en-GB" sz="1600" dirty="0"/>
              <a:t>The men needed strong dogs to help pull their sleds full of equipment.</a:t>
            </a:r>
          </a:p>
        </p:txBody>
      </p:sp>
      <p:pic>
        <p:nvPicPr>
          <p:cNvPr id="19" name="Picture 18">
            <a:extLst>
              <a:ext uri="{FF2B5EF4-FFF2-40B4-BE49-F238E27FC236}">
                <a16:creationId xmlns:a16="http://schemas.microsoft.com/office/drawing/2014/main" id="{CB45E863-85B3-46BA-8F5A-ACBA54EB822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4543" y="781494"/>
            <a:ext cx="1554520" cy="1521475"/>
          </a:xfrm>
          <a:prstGeom prst="rect">
            <a:avLst/>
          </a:prstGeom>
        </p:spPr>
      </p:pic>
      <p:pic>
        <p:nvPicPr>
          <p:cNvPr id="17" name="Picture 16">
            <a:extLst>
              <a:ext uri="{FF2B5EF4-FFF2-40B4-BE49-F238E27FC236}">
                <a16:creationId xmlns:a16="http://schemas.microsoft.com/office/drawing/2014/main" id="{6CFF84CD-BE49-4F4E-B47D-15B5284C55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01812" y="1854951"/>
            <a:ext cx="2580905" cy="837738"/>
          </a:xfrm>
          <a:prstGeom prst="rect">
            <a:avLst/>
          </a:prstGeom>
        </p:spPr>
      </p:pic>
    </p:spTree>
    <p:extLst>
      <p:ext uri="{BB962C8B-B14F-4D97-AF65-F5344CB8AC3E}">
        <p14:creationId xmlns:p14="http://schemas.microsoft.com/office/powerpoint/2010/main" val="2685580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3"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The </a:t>
            </a:r>
            <a:r>
              <a:rPr lang="en-GB" dirty="0" err="1"/>
              <a:t>Nimrod</a:t>
            </a:r>
            <a:r>
              <a:rPr lang="en-GB" dirty="0"/>
              <a:t> Expedition</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0885" y="1473201"/>
            <a:ext cx="7632700" cy="994306"/>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men made it further than Robert Scott’s Discovery Expedition in 1902. But unfortunately, they didn’t reach the South Pole. The men began to run out of food and became ill so they had to return home.</a:t>
            </a:r>
          </a:p>
        </p:txBody>
      </p:sp>
      <p:pic>
        <p:nvPicPr>
          <p:cNvPr id="7" name="Picture 6">
            <a:extLst>
              <a:ext uri="{FF2B5EF4-FFF2-40B4-BE49-F238E27FC236}">
                <a16:creationId xmlns:a16="http://schemas.microsoft.com/office/drawing/2014/main" id="{B710C8F9-E39A-42EE-BE7C-3E5D4188CB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34988" y="4704244"/>
            <a:ext cx="906723" cy="1930303"/>
          </a:xfrm>
          <a:prstGeom prst="rect">
            <a:avLst/>
          </a:prstGeom>
        </p:spPr>
      </p:pic>
      <p:pic>
        <p:nvPicPr>
          <p:cNvPr id="9" name="Google Shape;146;p11">
            <a:extLst>
              <a:ext uri="{FF2B5EF4-FFF2-40B4-BE49-F238E27FC236}">
                <a16:creationId xmlns:a16="http://schemas.microsoft.com/office/drawing/2014/main" id="{DD5222BD-2A36-44CB-AD63-A7F81E81768A}"/>
              </a:ext>
            </a:extLst>
          </p:cNvPr>
          <p:cNvPicPr preferRelativeResize="0"/>
          <p:nvPr/>
        </p:nvPicPr>
        <p:blipFill rotWithShape="1">
          <a:blip r:embed="rId3">
            <a:alphaModFix/>
          </a:blip>
          <a:srcRect/>
          <a:stretch/>
        </p:blipFill>
        <p:spPr>
          <a:xfrm rot="21308246">
            <a:off x="1257964" y="2616833"/>
            <a:ext cx="3657543" cy="3162602"/>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8" name="Speech Bubble: Rectangle with Corners Rounded 7">
            <a:extLst>
              <a:ext uri="{FF2B5EF4-FFF2-40B4-BE49-F238E27FC236}">
                <a16:creationId xmlns:a16="http://schemas.microsoft.com/office/drawing/2014/main" id="{E1E3F6F8-C718-4011-A639-DB91C857270A}"/>
              </a:ext>
            </a:extLst>
          </p:cNvPr>
          <p:cNvSpPr/>
          <p:nvPr/>
        </p:nvSpPr>
        <p:spPr>
          <a:xfrm>
            <a:off x="4859383" y="5016137"/>
            <a:ext cx="2752726" cy="1551617"/>
          </a:xfrm>
          <a:prstGeom prst="wedgeRoundRectCallout">
            <a:avLst>
              <a:gd name="adj1" fmla="val 59384"/>
              <a:gd name="adj2" fmla="val -42429"/>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How do you think they felt when they had to end the mission without reaching the South Pole?</a:t>
            </a:r>
          </a:p>
        </p:txBody>
      </p:sp>
    </p:spTree>
    <p:extLst>
      <p:ext uri="{BB962C8B-B14F-4D97-AF65-F5344CB8AC3E}">
        <p14:creationId xmlns:p14="http://schemas.microsoft.com/office/powerpoint/2010/main" val="900101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CF8A0B8-BFC5-458C-ABA6-1E2F84EF5E90}"/>
              </a:ext>
            </a:extLst>
          </p:cNvPr>
          <p:cNvSpPr/>
          <p:nvPr/>
        </p:nvSpPr>
        <p:spPr>
          <a:xfrm>
            <a:off x="3466011" y="2866752"/>
            <a:ext cx="4917574" cy="1924397"/>
          </a:xfrm>
          <a:prstGeom prst="roundRect">
            <a:avLst>
              <a:gd name="adj" fmla="val 5924"/>
            </a:avLst>
          </a:prstGeom>
          <a:solidFill>
            <a:srgbClr val="6699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spcAft>
                <a:spcPts val="600"/>
              </a:spcAft>
            </a:pPr>
            <a:r>
              <a:rPr lang="en-GB" dirty="0"/>
              <a:t>In 1911, twelve men set off for Antarctica with the goal of being the first people to reach the South Pole. This time, it was going to be a race as another explorer, Roald Amundsen from Norway, was also in Antarctica, trying to be the first person to reach the South Pole. </a:t>
            </a:r>
          </a:p>
        </p:txBody>
      </p:sp>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The Third Attempt</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0885" y="1473201"/>
            <a:ext cx="7632700" cy="1243874"/>
          </a:xfrm>
          <a:prstGeom prst="roundRect">
            <a:avLst>
              <a:gd name="adj" fmla="val 592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pPr>
            <a:r>
              <a:rPr lang="en-GB" dirty="0"/>
              <a:t>In 1910, Robert Scott decided to set off on another expedition to the South Pole. This was named the ‘Terra Nova Expedition’. They spent some time planning what the route they would take and gathering together the equipment they needed.</a:t>
            </a:r>
          </a:p>
        </p:txBody>
      </p:sp>
      <p:pic>
        <p:nvPicPr>
          <p:cNvPr id="7" name="Picture 6">
            <a:extLst>
              <a:ext uri="{FF2B5EF4-FFF2-40B4-BE49-F238E27FC236}">
                <a16:creationId xmlns:a16="http://schemas.microsoft.com/office/drawing/2014/main" id="{B710C8F9-E39A-42EE-BE7C-3E5D4188CB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34988" y="4704244"/>
            <a:ext cx="906723" cy="1930303"/>
          </a:xfrm>
          <a:prstGeom prst="rect">
            <a:avLst/>
          </a:prstGeom>
        </p:spPr>
      </p:pic>
      <p:sp>
        <p:nvSpPr>
          <p:cNvPr id="8" name="Speech Bubble: Rectangle with Corners Rounded 7">
            <a:extLst>
              <a:ext uri="{FF2B5EF4-FFF2-40B4-BE49-F238E27FC236}">
                <a16:creationId xmlns:a16="http://schemas.microsoft.com/office/drawing/2014/main" id="{E1E3F6F8-C718-4011-A639-DB91C857270A}"/>
              </a:ext>
            </a:extLst>
          </p:cNvPr>
          <p:cNvSpPr/>
          <p:nvPr/>
        </p:nvSpPr>
        <p:spPr>
          <a:xfrm>
            <a:off x="4049486" y="5016137"/>
            <a:ext cx="3562623" cy="1551617"/>
          </a:xfrm>
          <a:prstGeom prst="wedgeRoundRectCallout">
            <a:avLst>
              <a:gd name="adj1" fmla="val 59384"/>
              <a:gd name="adj2" fmla="val -42429"/>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How do you think the Terra Nova team felt when they</a:t>
            </a:r>
          </a:p>
          <a:p>
            <a:pPr lvl="0"/>
            <a:r>
              <a:rPr lang="en-GB" dirty="0">
                <a:solidFill>
                  <a:schemeClr val="tx1"/>
                </a:solidFill>
                <a:ea typeface="Roboto"/>
                <a:cs typeface="Roboto"/>
                <a:sym typeface="Roboto"/>
              </a:rPr>
              <a:t>found out there was already someone else in Antarctica, trying to get to the South Pole?</a:t>
            </a:r>
          </a:p>
        </p:txBody>
      </p:sp>
      <p:pic>
        <p:nvPicPr>
          <p:cNvPr id="4" name="Picture 3">
            <a:extLst>
              <a:ext uri="{FF2B5EF4-FFF2-40B4-BE49-F238E27FC236}">
                <a16:creationId xmlns:a16="http://schemas.microsoft.com/office/drawing/2014/main" id="{7A2E89AC-8B81-482D-80ED-1ECCA1EB0B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0885" y="2942062"/>
            <a:ext cx="3298601" cy="3174928"/>
          </a:xfrm>
          <a:prstGeom prst="rect">
            <a:avLst/>
          </a:prstGeom>
        </p:spPr>
      </p:pic>
    </p:spTree>
    <p:extLst>
      <p:ext uri="{BB962C8B-B14F-4D97-AF65-F5344CB8AC3E}">
        <p14:creationId xmlns:p14="http://schemas.microsoft.com/office/powerpoint/2010/main" val="875993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The Terra Nova Expedition</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0885" y="1473201"/>
            <a:ext cx="7632700" cy="1243874"/>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They built a base at an area they named ‘Cape Evans’. The twelve men set off for the South Pole. Part of the way through the expedition, seven men headed back to the base, leaving Scott, Oates, Bowers, Wilson and Evans to head to the South Pole.</a:t>
            </a:r>
          </a:p>
        </p:txBody>
      </p:sp>
      <p:pic>
        <p:nvPicPr>
          <p:cNvPr id="10" name="Google Shape;164;p13">
            <a:extLst>
              <a:ext uri="{FF2B5EF4-FFF2-40B4-BE49-F238E27FC236}">
                <a16:creationId xmlns:a16="http://schemas.microsoft.com/office/drawing/2014/main" id="{722E0E92-938F-4740-90AC-A4A854A1FC97}"/>
              </a:ext>
            </a:extLst>
          </p:cNvPr>
          <p:cNvPicPr preferRelativeResize="0"/>
          <p:nvPr/>
        </p:nvPicPr>
        <p:blipFill rotWithShape="1">
          <a:blip r:embed="rId2">
            <a:alphaModFix/>
          </a:blip>
          <a:srcRect/>
          <a:stretch/>
        </p:blipFill>
        <p:spPr>
          <a:xfrm>
            <a:off x="755650" y="3029314"/>
            <a:ext cx="3133989" cy="2816521"/>
          </a:xfrm>
          <a:prstGeom prst="rect">
            <a:avLst/>
          </a:prstGeom>
          <a:noFill/>
          <a:ln>
            <a:noFill/>
          </a:ln>
        </p:spPr>
      </p:pic>
      <p:pic>
        <p:nvPicPr>
          <p:cNvPr id="12" name="Google Shape;146;p11">
            <a:extLst>
              <a:ext uri="{FF2B5EF4-FFF2-40B4-BE49-F238E27FC236}">
                <a16:creationId xmlns:a16="http://schemas.microsoft.com/office/drawing/2014/main" id="{2B38FFE1-105D-4D27-938E-551D52D20982}"/>
              </a:ext>
            </a:extLst>
          </p:cNvPr>
          <p:cNvPicPr preferRelativeResize="0"/>
          <p:nvPr/>
        </p:nvPicPr>
        <p:blipFill rotWithShape="1">
          <a:blip r:embed="rId3" cstate="print">
            <a:extLst>
              <a:ext uri="{28A0092B-C50C-407E-A947-70E740481C1C}">
                <a14:useLocalDpi xmlns:a14="http://schemas.microsoft.com/office/drawing/2010/main" val="0"/>
              </a:ext>
            </a:extLst>
          </a:blip>
          <a:srcRect l="2499" t="5776" r="2058" b="2824"/>
          <a:stretch/>
        </p:blipFill>
        <p:spPr>
          <a:xfrm rot="626125">
            <a:off x="4523155" y="2918794"/>
            <a:ext cx="3490824" cy="2785808"/>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1719489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The Terra Nova Expedition</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0885" y="1473201"/>
            <a:ext cx="7632700" cy="433976"/>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They reached the South Pole on the 17</a:t>
            </a:r>
            <a:r>
              <a:rPr lang="en-GB" baseline="30000" dirty="0"/>
              <a:t>th</a:t>
            </a:r>
            <a:r>
              <a:rPr lang="en-GB" dirty="0"/>
              <a:t> January 1912.</a:t>
            </a:r>
          </a:p>
        </p:txBody>
      </p:sp>
      <p:pic>
        <p:nvPicPr>
          <p:cNvPr id="7" name="Picture 6">
            <a:extLst>
              <a:ext uri="{FF2B5EF4-FFF2-40B4-BE49-F238E27FC236}">
                <a16:creationId xmlns:a16="http://schemas.microsoft.com/office/drawing/2014/main" id="{B710C8F9-E39A-42EE-BE7C-3E5D4188CB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34988" y="4704244"/>
            <a:ext cx="906723" cy="1930303"/>
          </a:xfrm>
          <a:prstGeom prst="rect">
            <a:avLst/>
          </a:prstGeom>
        </p:spPr>
      </p:pic>
      <p:sp>
        <p:nvSpPr>
          <p:cNvPr id="8" name="Speech Bubble: Rectangle with Corners Rounded 7">
            <a:extLst>
              <a:ext uri="{FF2B5EF4-FFF2-40B4-BE49-F238E27FC236}">
                <a16:creationId xmlns:a16="http://schemas.microsoft.com/office/drawing/2014/main" id="{E1E3F6F8-C718-4011-A639-DB91C857270A}"/>
              </a:ext>
            </a:extLst>
          </p:cNvPr>
          <p:cNvSpPr/>
          <p:nvPr/>
        </p:nvSpPr>
        <p:spPr>
          <a:xfrm>
            <a:off x="5293104" y="3429000"/>
            <a:ext cx="2481942" cy="1513570"/>
          </a:xfrm>
          <a:prstGeom prst="wedgeRoundRectCallout">
            <a:avLst>
              <a:gd name="adj1" fmla="val 46875"/>
              <a:gd name="adj2" fmla="val 63528"/>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How do you think they felt when they saw that Amundsen had got to the South Pole first? </a:t>
            </a:r>
          </a:p>
        </p:txBody>
      </p:sp>
      <p:pic>
        <p:nvPicPr>
          <p:cNvPr id="4" name="Picture 3">
            <a:extLst>
              <a:ext uri="{FF2B5EF4-FFF2-40B4-BE49-F238E27FC236}">
                <a16:creationId xmlns:a16="http://schemas.microsoft.com/office/drawing/2014/main" id="{8D058AC8-7FA8-4D3E-A2A1-FDA7880F8C8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706" b="9916"/>
          <a:stretch/>
        </p:blipFill>
        <p:spPr>
          <a:xfrm>
            <a:off x="750885" y="3428999"/>
            <a:ext cx="4312605" cy="2663825"/>
          </a:xfrm>
          <a:prstGeom prst="rect">
            <a:avLst/>
          </a:prstGeom>
        </p:spPr>
      </p:pic>
      <p:sp>
        <p:nvSpPr>
          <p:cNvPr id="10" name="Rectangle: Rounded Corners 9">
            <a:extLst>
              <a:ext uri="{FF2B5EF4-FFF2-40B4-BE49-F238E27FC236}">
                <a16:creationId xmlns:a16="http://schemas.microsoft.com/office/drawing/2014/main" id="{BF56C6DE-519D-4F50-9F15-479A8C58AA66}"/>
              </a:ext>
            </a:extLst>
          </p:cNvPr>
          <p:cNvSpPr/>
          <p:nvPr/>
        </p:nvSpPr>
        <p:spPr>
          <a:xfrm>
            <a:off x="750885" y="2003771"/>
            <a:ext cx="7632700" cy="773668"/>
          </a:xfrm>
          <a:prstGeom prst="roundRect">
            <a:avLst>
              <a:gd name="adj" fmla="val 10894"/>
            </a:avLst>
          </a:prstGeom>
          <a:solidFill>
            <a:srgbClr val="6699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Unfortunately, when they arrived, they realised that Roald Amundsen and his team had got there first!</a:t>
            </a:r>
          </a:p>
        </p:txBody>
      </p:sp>
      <p:sp>
        <p:nvSpPr>
          <p:cNvPr id="11" name="Rectangle: Rounded Corners 10">
            <a:extLst>
              <a:ext uri="{FF2B5EF4-FFF2-40B4-BE49-F238E27FC236}">
                <a16:creationId xmlns:a16="http://schemas.microsoft.com/office/drawing/2014/main" id="{F84E0828-AA3A-4931-AEB7-A0099EB08CD7}"/>
              </a:ext>
            </a:extLst>
          </p:cNvPr>
          <p:cNvSpPr/>
          <p:nvPr/>
        </p:nvSpPr>
        <p:spPr>
          <a:xfrm>
            <a:off x="750885" y="2874034"/>
            <a:ext cx="7632700" cy="407482"/>
          </a:xfrm>
          <a:prstGeom prst="roundRect">
            <a:avLst>
              <a:gd name="adj" fmla="val 10894"/>
            </a:avLst>
          </a:prstGeom>
          <a:solidFill>
            <a:srgbClr val="8EB4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They planted their flag in the snow and headed back to their base camp.</a:t>
            </a:r>
          </a:p>
        </p:txBody>
      </p:sp>
    </p:spTree>
    <p:extLst>
      <p:ext uri="{BB962C8B-B14F-4D97-AF65-F5344CB8AC3E}">
        <p14:creationId xmlns:p14="http://schemas.microsoft.com/office/powerpoint/2010/main" val="43570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a:lstStyle/>
          <a:p>
            <a:r>
              <a:rPr lang="en-GB" dirty="0"/>
              <a:t>The Terra Nova Expedition</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0885" y="1473201"/>
            <a:ext cx="7632700" cy="730068"/>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Sadly, the journey back to their </a:t>
            </a:r>
            <a:r>
              <a:rPr lang="en-GB"/>
              <a:t>base camp </a:t>
            </a:r>
            <a:r>
              <a:rPr lang="en-GB" dirty="0"/>
              <a:t>was very cold and difficult. The men got poorly with frostbite and unfortunately never made it back.</a:t>
            </a:r>
          </a:p>
        </p:txBody>
      </p:sp>
      <p:sp>
        <p:nvSpPr>
          <p:cNvPr id="9" name="Rectangle: Rounded Corners 8">
            <a:extLst>
              <a:ext uri="{FF2B5EF4-FFF2-40B4-BE49-F238E27FC236}">
                <a16:creationId xmlns:a16="http://schemas.microsoft.com/office/drawing/2014/main" id="{0DA52691-9B97-4B46-9E4B-48C1AC11149B}"/>
              </a:ext>
            </a:extLst>
          </p:cNvPr>
          <p:cNvSpPr/>
          <p:nvPr/>
        </p:nvSpPr>
        <p:spPr>
          <a:xfrm>
            <a:off x="5799909" y="2463523"/>
            <a:ext cx="2588442" cy="3533503"/>
          </a:xfrm>
          <a:prstGeom prst="roundRect">
            <a:avLst>
              <a:gd name="adj" fmla="val 4165"/>
            </a:avLst>
          </a:prstGeom>
          <a:solidFill>
            <a:srgbClr val="6699CC"/>
          </a:solidFill>
          <a:ln>
            <a:noFill/>
          </a:ln>
        </p:spPr>
        <p:style>
          <a:lnRef idx="2">
            <a:schemeClr val="accent1">
              <a:shade val="50000"/>
            </a:schemeClr>
          </a:lnRef>
          <a:fillRef idx="1">
            <a:schemeClr val="accent1"/>
          </a:fillRef>
          <a:effectRef idx="0">
            <a:schemeClr val="accent1"/>
          </a:effectRef>
          <a:fontRef idx="minor">
            <a:schemeClr val="lt1"/>
          </a:fontRef>
        </p:style>
        <p:txBody>
          <a:bodyPr lIns="432000" rIns="216000" rtlCol="0" anchor="t" anchorCtr="0"/>
          <a:lstStyle/>
          <a:p>
            <a:pPr>
              <a:spcAft>
                <a:spcPts val="600"/>
              </a:spcAft>
            </a:pPr>
            <a:r>
              <a:rPr lang="en-GB" dirty="0"/>
              <a:t>In 1912, a team set out to find the five men.</a:t>
            </a:r>
          </a:p>
          <a:p>
            <a:pPr>
              <a:spcAft>
                <a:spcPts val="600"/>
              </a:spcAft>
            </a:pPr>
            <a:r>
              <a:rPr lang="en-GB" dirty="0"/>
              <a:t>They planted a cross as a memorial to remember their bravery and</a:t>
            </a:r>
          </a:p>
          <a:p>
            <a:pPr>
              <a:spcAft>
                <a:spcPts val="600"/>
              </a:spcAft>
            </a:pPr>
            <a:r>
              <a:rPr lang="en-GB" dirty="0"/>
              <a:t>dedication to reaching the South Pole. </a:t>
            </a:r>
          </a:p>
        </p:txBody>
      </p:sp>
      <p:pic>
        <p:nvPicPr>
          <p:cNvPr id="6" name="Picture 5">
            <a:extLst>
              <a:ext uri="{FF2B5EF4-FFF2-40B4-BE49-F238E27FC236}">
                <a16:creationId xmlns:a16="http://schemas.microsoft.com/office/drawing/2014/main" id="{7F21E487-DF5A-43EE-84ED-DF45F34D44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463523"/>
            <a:ext cx="5300255" cy="3533503"/>
          </a:xfrm>
          <a:prstGeom prst="rect">
            <a:avLst/>
          </a:prstGeom>
        </p:spPr>
      </p:pic>
    </p:spTree>
    <p:extLst>
      <p:ext uri="{BB962C8B-B14F-4D97-AF65-F5344CB8AC3E}">
        <p14:creationId xmlns:p14="http://schemas.microsoft.com/office/powerpoint/2010/main" val="3029870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F2C38EE-7EFF-44AC-8598-648C769A5052}"/>
              </a:ext>
            </a:extLst>
          </p:cNvPr>
          <p:cNvSpPr/>
          <p:nvPr/>
        </p:nvSpPr>
        <p:spPr>
          <a:xfrm>
            <a:off x="5590903" y="2676239"/>
            <a:ext cx="2776762" cy="2073847"/>
          </a:xfrm>
          <a:prstGeom prst="roundRect">
            <a:avLst>
              <a:gd name="adj" fmla="val 4165"/>
            </a:avLst>
          </a:prstGeom>
          <a:solidFill>
            <a:srgbClr val="6699CC"/>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72000" rtlCol="0" anchor="t" anchorCtr="0"/>
          <a:lstStyle/>
          <a:p>
            <a:pPr>
              <a:spcAft>
                <a:spcPts val="600"/>
              </a:spcAft>
            </a:pPr>
            <a:r>
              <a:rPr lang="en-GB" sz="1600" dirty="0"/>
              <a:t>Other explorers aim to complete different challenges, such as Felicity Ashton who (in January 2012) became the first person to ski across Antarctica without the help of kites or machines. </a:t>
            </a:r>
          </a:p>
        </p:txBody>
      </p:sp>
      <p:sp>
        <p:nvSpPr>
          <p:cNvPr id="2" name="Title 1">
            <a:extLst>
              <a:ext uri="{FF2B5EF4-FFF2-40B4-BE49-F238E27FC236}">
                <a16:creationId xmlns:a16="http://schemas.microsoft.com/office/drawing/2014/main" id="{73910DCA-CB84-4160-997C-089EAFF8A614}"/>
              </a:ext>
            </a:extLst>
          </p:cNvPr>
          <p:cNvSpPr>
            <a:spLocks noGrp="1"/>
          </p:cNvSpPr>
          <p:nvPr>
            <p:ph type="title"/>
          </p:nvPr>
        </p:nvSpPr>
        <p:spPr/>
        <p:txBody>
          <a:bodyPr lIns="36000" rIns="36000"/>
          <a:lstStyle/>
          <a:p>
            <a:r>
              <a:rPr lang="en-GB" sz="3500" dirty="0"/>
              <a:t>Modern Day Antarctic Exploration</a:t>
            </a:r>
          </a:p>
        </p:txBody>
      </p:sp>
      <p:sp>
        <p:nvSpPr>
          <p:cNvPr id="5" name="Rectangle: Rounded Corners 4">
            <a:extLst>
              <a:ext uri="{FF2B5EF4-FFF2-40B4-BE49-F238E27FC236}">
                <a16:creationId xmlns:a16="http://schemas.microsoft.com/office/drawing/2014/main" id="{A5B42E3A-FE7A-42E8-9542-10C80B7901A3}"/>
              </a:ext>
            </a:extLst>
          </p:cNvPr>
          <p:cNvSpPr/>
          <p:nvPr/>
        </p:nvSpPr>
        <p:spPr>
          <a:xfrm>
            <a:off x="750885" y="1473201"/>
            <a:ext cx="7632700" cy="994306"/>
          </a:xfrm>
          <a:prstGeom prst="roundRect">
            <a:avLst>
              <a:gd name="adj" fmla="val 10894"/>
            </a:avLst>
          </a:prstGeom>
          <a:solidFill>
            <a:srgbClr val="33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People still travel to Antarctica today, over 100 years after Robert Scott and his team first made it to the South Pole. These explorers go to Antarctica for different reasons.</a:t>
            </a:r>
          </a:p>
        </p:txBody>
      </p:sp>
      <p:pic>
        <p:nvPicPr>
          <p:cNvPr id="7" name="Picture 6">
            <a:extLst>
              <a:ext uri="{FF2B5EF4-FFF2-40B4-BE49-F238E27FC236}">
                <a16:creationId xmlns:a16="http://schemas.microsoft.com/office/drawing/2014/main" id="{5D0F449E-5F38-413E-AA6B-215D5650DE6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34988" y="4704244"/>
            <a:ext cx="906723" cy="1930303"/>
          </a:xfrm>
          <a:prstGeom prst="rect">
            <a:avLst/>
          </a:prstGeom>
        </p:spPr>
      </p:pic>
      <p:sp>
        <p:nvSpPr>
          <p:cNvPr id="8" name="Speech Bubble: Rectangle with Corners Rounded 7">
            <a:extLst>
              <a:ext uri="{FF2B5EF4-FFF2-40B4-BE49-F238E27FC236}">
                <a16:creationId xmlns:a16="http://schemas.microsoft.com/office/drawing/2014/main" id="{0AFF61CC-30CC-46D6-838B-33D719C5F338}"/>
              </a:ext>
            </a:extLst>
          </p:cNvPr>
          <p:cNvSpPr/>
          <p:nvPr/>
        </p:nvSpPr>
        <p:spPr>
          <a:xfrm>
            <a:off x="5381904" y="4937757"/>
            <a:ext cx="2360840" cy="931816"/>
          </a:xfrm>
          <a:prstGeom prst="wedgeRoundRectCallout">
            <a:avLst>
              <a:gd name="adj1" fmla="val 59384"/>
              <a:gd name="adj2" fmla="val -42429"/>
              <a:gd name="adj3" fmla="val 16667"/>
            </a:avLst>
          </a:prstGeom>
          <a:solidFill>
            <a:srgbClr val="DAF0FE"/>
          </a:solidFill>
          <a:ln w="190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36000" rtlCol="0" anchor="ctr"/>
          <a:lstStyle/>
          <a:p>
            <a:pPr lvl="0"/>
            <a:r>
              <a:rPr lang="en-GB" dirty="0">
                <a:solidFill>
                  <a:schemeClr val="tx1"/>
                </a:solidFill>
                <a:ea typeface="Roboto"/>
                <a:cs typeface="Roboto"/>
                <a:sym typeface="Roboto"/>
              </a:rPr>
              <a:t>How do you think exploring Antarctica is different today?</a:t>
            </a:r>
          </a:p>
        </p:txBody>
      </p:sp>
      <p:pic>
        <p:nvPicPr>
          <p:cNvPr id="4" name="Picture 3">
            <a:extLst>
              <a:ext uri="{FF2B5EF4-FFF2-40B4-BE49-F238E27FC236}">
                <a16:creationId xmlns:a16="http://schemas.microsoft.com/office/drawing/2014/main" id="{2AE29E0E-058E-419B-9BD8-04FCF0ABB12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867" t="8699" r="2625"/>
          <a:stretch/>
        </p:blipFill>
        <p:spPr>
          <a:xfrm>
            <a:off x="3062463" y="2676239"/>
            <a:ext cx="2650360" cy="2073847"/>
          </a:xfrm>
          <a:prstGeom prst="rect">
            <a:avLst/>
          </a:prstGeom>
        </p:spPr>
      </p:pic>
      <p:pic>
        <p:nvPicPr>
          <p:cNvPr id="11" name="Picture 10">
            <a:extLst>
              <a:ext uri="{FF2B5EF4-FFF2-40B4-BE49-F238E27FC236}">
                <a16:creationId xmlns:a16="http://schemas.microsoft.com/office/drawing/2014/main" id="{C9BE48AB-6451-4580-8BB5-B1990A93F6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01524" y="3035131"/>
            <a:ext cx="2871121" cy="2153341"/>
          </a:xfrm>
          <a:prstGeom prst="rect">
            <a:avLst/>
          </a:prstGeom>
        </p:spPr>
      </p:pic>
      <p:sp>
        <p:nvSpPr>
          <p:cNvPr id="12" name="Rectangle: Rounded Corners 11">
            <a:extLst>
              <a:ext uri="{FF2B5EF4-FFF2-40B4-BE49-F238E27FC236}">
                <a16:creationId xmlns:a16="http://schemas.microsoft.com/office/drawing/2014/main" id="{8B4EC0A9-072E-43B1-A5E6-74031F202045}"/>
              </a:ext>
            </a:extLst>
          </p:cNvPr>
          <p:cNvSpPr/>
          <p:nvPr/>
        </p:nvSpPr>
        <p:spPr>
          <a:xfrm>
            <a:off x="1114268" y="5009045"/>
            <a:ext cx="2979503" cy="1104373"/>
          </a:xfrm>
          <a:prstGeom prst="roundRect">
            <a:avLst>
              <a:gd name="adj" fmla="val 4165"/>
            </a:avLst>
          </a:prstGeom>
          <a:solidFill>
            <a:srgbClr val="6699CC"/>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t" anchorCtr="0"/>
          <a:lstStyle/>
          <a:p>
            <a:pPr>
              <a:spcAft>
                <a:spcPts val="600"/>
              </a:spcAft>
            </a:pPr>
            <a:r>
              <a:rPr lang="en-GB" sz="1600" dirty="0"/>
              <a:t>These explorers are completing scientific experiments to find out about the weather, climate and wildlife.</a:t>
            </a:r>
          </a:p>
        </p:txBody>
      </p:sp>
    </p:spTree>
    <p:extLst>
      <p:ext uri="{BB962C8B-B14F-4D97-AF65-F5344CB8AC3E}">
        <p14:creationId xmlns:p14="http://schemas.microsoft.com/office/powerpoint/2010/main" val="2640057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5" grpId="0" animBg="1"/>
      <p:bldP spid="8"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B19C2EF-0C28-4C86-B8B9-344D6CDE126A}"/>
              </a:ext>
            </a:extLst>
          </p:cNvPr>
          <p:cNvSpPr/>
          <p:nvPr/>
        </p:nvSpPr>
        <p:spPr>
          <a:xfrm>
            <a:off x="197708" y="5824151"/>
            <a:ext cx="1425146" cy="1033849"/>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4035</TotalTime>
  <Words>953</Words>
  <Application>Microsoft Office PowerPoint</Application>
  <PresentationFormat>On-screen Show (4:3)</PresentationFormat>
  <Paragraphs>61</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Roboto</vt:lpstr>
      <vt:lpstr>Calibri</vt:lpstr>
      <vt:lpstr>Twinkl</vt:lpstr>
      <vt:lpstr>Office Theme</vt:lpstr>
      <vt:lpstr>PowerPoint Presentation</vt:lpstr>
      <vt:lpstr>PowerPoint Presentation</vt:lpstr>
      <vt:lpstr>Where Is Antarctica?</vt:lpstr>
      <vt:lpstr>PowerPoint Presentation</vt:lpstr>
      <vt:lpstr>Finding the South Pole</vt:lpstr>
      <vt:lpstr>The First Attempt</vt:lpstr>
      <vt:lpstr>The Discovery Expedition</vt:lpstr>
      <vt:lpstr>The Second Attempt</vt:lpstr>
      <vt:lpstr>The Nimrod Expedition</vt:lpstr>
      <vt:lpstr>Equipment</vt:lpstr>
      <vt:lpstr>The Nimrod Expedition</vt:lpstr>
      <vt:lpstr>The Third Attempt</vt:lpstr>
      <vt:lpstr>The Terra Nova Expedition</vt:lpstr>
      <vt:lpstr>The Terra Nova Expedition</vt:lpstr>
      <vt:lpstr>The Terra Nova Expedition</vt:lpstr>
      <vt:lpstr>Modern Day Antarctic Exploration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Lucy Swift</dc:creator>
  <cp:lastModifiedBy>Lucy Swift</cp:lastModifiedBy>
  <cp:revision>38</cp:revision>
  <dcterms:created xsi:type="dcterms:W3CDTF">2021-01-04T14:36:02Z</dcterms:created>
  <dcterms:modified xsi:type="dcterms:W3CDTF">2021-01-13T10:18:48Z</dcterms:modified>
</cp:coreProperties>
</file>